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sldIdLst>
    <p:sldId id="281" r:id="rId5"/>
    <p:sldId id="283" r:id="rId6"/>
    <p:sldId id="288" r:id="rId7"/>
    <p:sldId id="289" r:id="rId8"/>
    <p:sldId id="292" r:id="rId9"/>
    <p:sldId id="293" r:id="rId10"/>
    <p:sldId id="29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B94D2E-832E-4454-88B1-C6C215C9E55C}" type="datetimeFigureOut">
              <a:rPr lang="en-US" smtClean="0"/>
              <a:t>7/10/2021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A0A09-6FA2-432A-878F-290AC51C72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36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luster_analysis#Density-based_clustering" TargetMode="External"/><Relationship Id="rId2" Type="http://schemas.openxmlformats.org/officeDocument/2006/relationships/hyperlink" Target="https://en.wikipedia.org/wiki/Data_clustering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ntinue_(keyword)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668F1A4-6DBB-4F0B-A679-6EE548363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 5">
            <a:extLst>
              <a:ext uri="{FF2B5EF4-FFF2-40B4-BE49-F238E27FC236}">
                <a16:creationId xmlns:a16="http://schemas.microsoft.com/office/drawing/2014/main" id="{B8DBF1C0-B8F1-4AAC-8704-256BA0E9D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6" name="Picture 5" descr="purple tinted chalkboard">
            <a:extLst>
              <a:ext uri="{FF2B5EF4-FFF2-40B4-BE49-F238E27FC236}">
                <a16:creationId xmlns:a16="http://schemas.microsoft.com/office/drawing/2014/main" id="{12751E25-7490-4E9F-B6B6-99147D39E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r="-1" b="21257"/>
          <a:stretch/>
        </p:blipFill>
        <p:spPr>
          <a:xfrm>
            <a:off x="474133" y="571500"/>
            <a:ext cx="11243734" cy="590973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B1457-35E0-409B-98CD-F11D19CA6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4067" y="1176343"/>
            <a:ext cx="8827245" cy="3634381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NITTE MEENAKSHI INSTITUTE OF TECHNOLOGY </a:t>
            </a:r>
            <a:b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 OF INFORMATION SCIENCE AND ENGINEERING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BDD245-17CD-4FBE-A9CF-AC997273D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23310" y="3782817"/>
            <a:ext cx="8827245" cy="1716157"/>
          </a:xfrm>
        </p:spPr>
        <p:txBody>
          <a:bodyPr>
            <a:noAutofit/>
          </a:bodyPr>
          <a:lstStyle/>
          <a:p>
            <a:pPr algn="l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SUBMITTED BY:                                                                        FACULTY:</a:t>
            </a:r>
          </a:p>
          <a:p>
            <a:pPr algn="l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</a:t>
            </a:r>
          </a:p>
          <a:p>
            <a:pPr algn="l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AKSHATA ANJUTAGI   1NT19IS401                                        Dr . adithyashasthri </a:t>
            </a:r>
          </a:p>
          <a:p>
            <a:pPr algn="l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LAVANYA K                    1NT19IS407                                             Dept of ise ,nmit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06583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29647-2488-4024-A846-CF890A40B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 sz="18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18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6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Density-based spatial clustering of applications with noise</a:t>
            </a:r>
            <a:r>
              <a:rPr lang="en-IN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</a:t>
            </a:r>
            <a:r>
              <a:rPr lang="en-IN" sz="16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DBSCAN</a:t>
            </a:r>
            <a:r>
              <a:rPr lang="en-IN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is a </a:t>
            </a:r>
            <a:r>
              <a:rPr lang="en-IN" sz="1600" i="0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 tooltip="Data cluster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clustering</a:t>
            </a:r>
            <a:r>
              <a:rPr lang="en-IN" sz="16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algorithm. It is a </a:t>
            </a:r>
            <a:r>
              <a:rPr lang="en-IN" sz="16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 tooltip="Cluster analysi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density-based clustering</a:t>
            </a:r>
            <a:r>
              <a:rPr lang="en-IN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non-parametric algorithm given a set of points in some space, it groups together points that are closely packed together.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E66989-2C55-442B-86F6-73775AD041C5}"/>
              </a:ext>
            </a:extLst>
          </p:cNvPr>
          <p:cNvSpPr txBox="1"/>
          <p:nvPr/>
        </p:nvSpPr>
        <p:spPr>
          <a:xfrm>
            <a:off x="599137" y="2110381"/>
            <a:ext cx="5609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DBSCAN CLUSTERING ALGORITHM</a:t>
            </a:r>
            <a:endParaRPr lang="en-IN" sz="24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10FE95D-89C9-40EA-B7D6-9FE2BD7D3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033" y="2341214"/>
            <a:ext cx="5279967" cy="295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287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0D676-F11E-4837-9A29-325421455B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4000" b="1" i="0" dirty="0">
                <a:solidFill>
                  <a:schemeClr val="bg1"/>
                </a:solidFill>
                <a:effectLst/>
                <a:latin typeface="urw-din"/>
              </a:rPr>
              <a:t>DBSCAN algorithm Components </a:t>
            </a:r>
            <a:br>
              <a:rPr lang="en-IN" sz="4000" b="1" i="0" dirty="0">
                <a:solidFill>
                  <a:schemeClr val="bg1"/>
                </a:solidFill>
                <a:effectLst/>
                <a:latin typeface="urw-din"/>
              </a:rPr>
            </a:br>
            <a:br>
              <a:rPr lang="en-IN" sz="4000" b="1" i="0" dirty="0">
                <a:solidFill>
                  <a:schemeClr val="bg1"/>
                </a:solidFill>
                <a:effectLst/>
                <a:latin typeface="urw-din"/>
              </a:rPr>
            </a:br>
            <a:br>
              <a:rPr lang="en-IN" sz="4000" b="1" i="0" dirty="0">
                <a:solidFill>
                  <a:schemeClr val="bg1"/>
                </a:solidFill>
                <a:effectLst/>
                <a:latin typeface="urw-din"/>
              </a:rPr>
            </a:br>
            <a:br>
              <a:rPr lang="en-IN" sz="4000" b="1" i="0" dirty="0">
                <a:solidFill>
                  <a:schemeClr val="bg1"/>
                </a:solidFill>
                <a:effectLst/>
                <a:latin typeface="urw-din"/>
              </a:rPr>
            </a:br>
            <a:endParaRPr lang="en-IN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CF08E0-F72E-4CFB-91EA-539DAC2A6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2961152"/>
            <a:ext cx="8825658" cy="2677648"/>
          </a:xfrm>
        </p:spPr>
        <p:txBody>
          <a:bodyPr>
            <a:normAutofit lnSpcReduction="10000"/>
          </a:bodyPr>
          <a:lstStyle/>
          <a:p>
            <a:r>
              <a:rPr lang="en-IN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1.Epsilon</a:t>
            </a:r>
          </a:p>
          <a:p>
            <a:r>
              <a:rPr lang="en-IN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2.MinPts</a:t>
            </a:r>
          </a:p>
          <a:p>
            <a:r>
              <a:rPr lang="en-IN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Core Point</a:t>
            </a:r>
          </a:p>
          <a:p>
            <a:r>
              <a:rPr lang="en-IN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Border Point</a:t>
            </a:r>
          </a:p>
          <a:p>
            <a:r>
              <a:rPr lang="en-IN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Noise or outlier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6166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969C6-A773-4384-A1A6-39BC902EE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ABSTRACT ALGORITHM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66E9F-FB03-4BD0-9D2F-B7A7CCBB9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IN" sz="20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DBSCAN algorithm can be abstracted into the following steps:</a:t>
            </a:r>
          </a:p>
          <a:p>
            <a:pPr algn="l">
              <a:buFont typeface="+mj-lt"/>
              <a:buAutoNum type="arabicPeriod"/>
            </a:pPr>
            <a:r>
              <a:rPr lang="en-IN" sz="20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Find the points in the ε (eps) neighborhood of every point, and identify the core points with more than minPts neighbors.</a:t>
            </a:r>
          </a:p>
          <a:p>
            <a:pPr algn="l">
              <a:buFont typeface="+mj-lt"/>
              <a:buAutoNum type="arabicPeriod"/>
            </a:pPr>
            <a:r>
              <a:rPr lang="en-IN" sz="20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Find the 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connected components</a:t>
            </a:r>
            <a:r>
              <a:rPr lang="en-IN" sz="20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of core points on the neighbor graph, ignoring all non-core points.</a:t>
            </a:r>
          </a:p>
          <a:p>
            <a:pPr algn="l">
              <a:buFont typeface="+mj-lt"/>
              <a:buAutoNum type="arabicPeriod"/>
            </a:pPr>
            <a:r>
              <a:rPr lang="en-IN" sz="20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Assign each non-core point to a nearby cluster if the cluster is an ε (eps) neighbor, otherwise assign it to noise.</a:t>
            </a:r>
          </a:p>
          <a:p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048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DDBB824-3BC8-4772-8A7D-D8374C3F33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8938" y="574950"/>
            <a:ext cx="8825658" cy="861420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EF98CD-28FA-4CCC-B977-E5FA7BD7CAF9}"/>
              </a:ext>
            </a:extLst>
          </p:cNvPr>
          <p:cNvSpPr txBox="1"/>
          <p:nvPr/>
        </p:nvSpPr>
        <p:spPr>
          <a:xfrm>
            <a:off x="1048938" y="1413063"/>
            <a:ext cx="434469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0385" algn="l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6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DBSCAN(DB, </a:t>
            </a:r>
            <a:r>
              <a:rPr lang="en-IN" sz="16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distFunc</a:t>
            </a:r>
            <a:r>
              <a:rPr lang="en-IN" sz="16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eps, minPts) {</a:t>
            </a:r>
            <a:endParaRPr lang="en-IN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40385" algn="l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6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C := 0                                                  </a:t>
            </a:r>
            <a:endParaRPr lang="en-IN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40385" algn="l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6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IN" sz="1600" b="1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each</a:t>
            </a:r>
            <a:r>
              <a:rPr lang="en-IN" sz="16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point P </a:t>
            </a:r>
            <a:r>
              <a:rPr lang="en-IN" sz="1600" b="1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IN" sz="16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database DB {</a:t>
            </a:r>
            <a:endParaRPr lang="en-IN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40385" algn="l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6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IN" sz="1600" b="1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IN" sz="16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label(P) ≠ undefined </a:t>
            </a:r>
            <a:r>
              <a:rPr lang="en-IN" sz="1600" b="1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en-IN" sz="16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b="1" u="sng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  <a:hlinkClick r:id="rId2" tooltip="Continue (keyword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continue</a:t>
            </a:r>
            <a:r>
              <a:rPr lang="en-IN" sz="16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endParaRPr lang="en-IN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40385" algn="l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6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Neighbors N := </a:t>
            </a:r>
            <a:r>
              <a:rPr lang="en-IN" sz="16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RangeQuery</a:t>
            </a:r>
            <a:r>
              <a:rPr lang="en-IN" sz="16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(DB, </a:t>
            </a:r>
            <a:r>
              <a:rPr lang="en-IN" sz="16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distFunc</a:t>
            </a:r>
            <a:r>
              <a:rPr lang="en-IN" sz="16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P, eps)    </a:t>
            </a:r>
            <a:endParaRPr lang="en-IN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40385" algn="l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6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IN" sz="1600" b="1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IN" sz="16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|N| &lt; minPts </a:t>
            </a:r>
            <a:r>
              <a:rPr lang="en-IN" sz="1600" b="1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en-IN" sz="16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                              </a:t>
            </a:r>
            <a:endParaRPr lang="en-IN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40385" algn="l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6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label(P) := Noise                              </a:t>
            </a:r>
            <a:endParaRPr lang="en-IN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40385" algn="l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6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IN" sz="1600" b="1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continue</a:t>
            </a:r>
            <a:endParaRPr lang="en-IN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40385" algn="l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6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  <a:endParaRPr lang="en-IN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40385" algn="l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6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C := C + 1 </a:t>
            </a:r>
          </a:p>
          <a:p>
            <a:pPr marL="540385" algn="l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6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label(P) := C                                       </a:t>
            </a:r>
            <a:endParaRPr lang="en-IN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40385" algn="l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6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IN" sz="16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SeedSet</a:t>
            </a:r>
            <a:r>
              <a:rPr lang="en-IN" sz="16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 := N \ {P}                                                                        </a:t>
            </a:r>
            <a:endParaRPr lang="en-IN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1FE496-7B17-4B8F-B6AD-8413DFBF36EA}"/>
              </a:ext>
            </a:extLst>
          </p:cNvPr>
          <p:cNvSpPr txBox="1"/>
          <p:nvPr/>
        </p:nvSpPr>
        <p:spPr>
          <a:xfrm>
            <a:off x="6230249" y="1436370"/>
            <a:ext cx="364434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0385" algn="l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600" b="1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each</a:t>
            </a:r>
            <a:r>
              <a:rPr lang="en-IN" sz="16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point Q </a:t>
            </a:r>
            <a:r>
              <a:rPr lang="en-IN" sz="1600" b="1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IN" sz="16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 {                             </a:t>
            </a:r>
            <a:endParaRPr lang="en-IN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40385" algn="l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6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IN" sz="1600" b="1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IN" sz="16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label(Q) = Noise </a:t>
            </a:r>
            <a:r>
              <a:rPr lang="en-IN" sz="1600" b="1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en-IN" sz="16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label(Q) := C          </a:t>
            </a:r>
            <a:endParaRPr lang="en-IN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40385" algn="l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6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IN" sz="1600" b="1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IN" sz="16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label(Q) ≠ undefined </a:t>
            </a:r>
            <a:r>
              <a:rPr lang="en-IN" sz="1600" b="1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en-IN" sz="16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b="1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continue</a:t>
            </a:r>
            <a:r>
              <a:rPr lang="en-IN" sz="16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endParaRPr lang="en-IN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40385" algn="l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6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label(Q) := C                                   </a:t>
            </a:r>
            <a:endParaRPr lang="en-IN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40385" algn="l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6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Neighbors N := </a:t>
            </a:r>
            <a:r>
              <a:rPr lang="en-IN" sz="16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RangeQuery</a:t>
            </a:r>
            <a:r>
              <a:rPr lang="en-IN" sz="16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(DB, </a:t>
            </a:r>
            <a:r>
              <a:rPr lang="en-IN" sz="16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distFunc</a:t>
            </a:r>
            <a:r>
              <a:rPr lang="en-IN" sz="16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Q, eps) </a:t>
            </a:r>
            <a:endParaRPr lang="en-IN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40385" algn="l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6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IN" sz="1600" b="1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IN" sz="16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|N| ≥ minPts </a:t>
            </a:r>
            <a:r>
              <a:rPr lang="en-IN" sz="1600" b="1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en-IN" sz="16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                          </a:t>
            </a:r>
            <a:endParaRPr lang="en-IN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40385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6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S := S </a:t>
            </a:r>
            <a:r>
              <a:rPr lang="en-IN" sz="16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∪</a:t>
            </a:r>
            <a:r>
              <a:rPr lang="en-IN" sz="16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  }</a:t>
            </a:r>
          </a:p>
          <a:p>
            <a:pPr marL="540385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6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marL="540385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6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marL="540385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6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IN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40385" algn="l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IN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40385" algn="l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6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en-IN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40385" algn="l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IN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25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1F39A-7F9D-4A7E-B30D-5EB421B41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ADVANTAGES AND DISADVANTAGES</a:t>
            </a:r>
            <a:br>
              <a:rPr lang="en-I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724AC9-7593-47D0-A05A-8336E23CB5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208869-2901-49DB-BF34-52ABD1C174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54954" y="3429000"/>
            <a:ext cx="4825158" cy="2840039"/>
          </a:xfrm>
        </p:spPr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great at separating clusters of high density versus clusters of low density within a given dataset.</a:t>
            </a:r>
          </a:p>
          <a:p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great with handling outliers within the dataset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0EB870-D9BD-4B82-B380-6BC757749E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C911B3-EA2D-4D58-A1FD-B72F8F3CD13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not work well when dealing with clusters of varying densities.While DBSCAN is great at seperating high density clusters from low density clusters,DBSCAN struggles with clusters of similar density.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Struggles with high demensionality data.I know,this entire article I have stated how DBSCAN is great at contoring the data into different dimensions and shapes.However, DBSCAN can only go so far, if given data with too many dimensions, DBSCAN suffers.</a:t>
            </a:r>
          </a:p>
        </p:txBody>
      </p:sp>
    </p:spTree>
    <p:extLst>
      <p:ext uri="{BB962C8B-B14F-4D97-AF65-F5344CB8AC3E}">
        <p14:creationId xmlns:p14="http://schemas.microsoft.com/office/powerpoint/2010/main" val="1138039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9B0BD5-A1C7-4610-A38B-605441DF8097}"/>
              </a:ext>
            </a:extLst>
          </p:cNvPr>
          <p:cNvSpPr/>
          <p:nvPr/>
        </p:nvSpPr>
        <p:spPr>
          <a:xfrm rot="20587258">
            <a:off x="1940064" y="3075419"/>
            <a:ext cx="790213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THANK</a:t>
            </a:r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YOU </a:t>
            </a:r>
          </a:p>
        </p:txBody>
      </p:sp>
    </p:spTree>
    <p:extLst>
      <p:ext uri="{BB962C8B-B14F-4D97-AF65-F5344CB8AC3E}">
        <p14:creationId xmlns:p14="http://schemas.microsoft.com/office/powerpoint/2010/main" val="1875464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666C14-7219-46F1-8169-9E45DA110AD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AC0CEB4-BFAC-4014-9B69-2CFFE0B783D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F44B8C88-7AFD-4F93-AF50-E36A0AADA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 design</Template>
  <TotalTime>212</TotalTime>
  <Words>476</Words>
  <Application>Microsoft Office PowerPoint</Application>
  <PresentationFormat>Widescreen</PresentationFormat>
  <Paragraphs>51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Calibri</vt:lpstr>
      <vt:lpstr>Cambria Math</vt:lpstr>
      <vt:lpstr>Century Gothic</vt:lpstr>
      <vt:lpstr>Courier New</vt:lpstr>
      <vt:lpstr>Times New Roman</vt:lpstr>
      <vt:lpstr>urw-din</vt:lpstr>
      <vt:lpstr>Wingdings 3</vt:lpstr>
      <vt:lpstr>Ion Boardroom</vt:lpstr>
      <vt:lpstr>NITTE MEENAKSHI INSTITUTE OF TECHNOLOGY   DEPARTMENT  OF INFORMATION SCIENCE AND ENGINEERING       </vt:lpstr>
      <vt:lpstr>  Density-based spatial clustering of applications with noise (DBSCAN) is a data clustering algorithm. It is a density-based clustering non-parametric algorithm given a set of points in some space, it groups together points that are closely packed together.</vt:lpstr>
      <vt:lpstr>DBSCAN algorithm Components     </vt:lpstr>
      <vt:lpstr>ABSTRACT ALGORITHM</vt:lpstr>
      <vt:lpstr>PowerPoint Presentation</vt:lpstr>
      <vt:lpstr> ADVANTAGES AND DISADVANTAGES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Lavanya k</dc:creator>
  <cp:lastModifiedBy>Lavanya  k</cp:lastModifiedBy>
  <cp:revision>7</cp:revision>
  <dcterms:created xsi:type="dcterms:W3CDTF">2021-07-03T15:11:10Z</dcterms:created>
  <dcterms:modified xsi:type="dcterms:W3CDTF">2021-07-10T09:30:21Z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